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4"/>
  </p:notesMasterIdLst>
  <p:handoutMasterIdLst>
    <p:handoutMasterId r:id="rId15"/>
  </p:handoutMasterIdLst>
  <p:sldIdLst>
    <p:sldId id="265" r:id="rId4"/>
    <p:sldId id="275" r:id="rId5"/>
    <p:sldId id="288" r:id="rId6"/>
    <p:sldId id="266" r:id="rId7"/>
    <p:sldId id="276" r:id="rId8"/>
    <p:sldId id="289" r:id="rId9"/>
    <p:sldId id="290" r:id="rId10"/>
    <p:sldId id="291" r:id="rId11"/>
    <p:sldId id="292" r:id="rId12"/>
    <p:sldId id="287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Montserrat Medium" panose="020B0604020202020204" charset="-52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8"/>
            <p14:sldId id="266"/>
            <p14:sldId id="276"/>
            <p14:sldId id="289"/>
            <p14:sldId id="290"/>
            <p14:sldId id="291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6357" autoAdjust="0"/>
  </p:normalViewPr>
  <p:slideViewPr>
    <p:cSldViewPr snapToGrid="0">
      <p:cViewPr varScale="1">
        <p:scale>
          <a:sx n="115" d="100"/>
          <a:sy n="115" d="100"/>
        </p:scale>
        <p:origin x="780" y="114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798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2156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  <p:sldLayoutId id="2147483752" r:id="rId6"/>
    <p:sldLayoutId id="214748375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dirty="0"/>
              <a:t>«</a:t>
            </a:r>
            <a:r>
              <a:rPr lang="ru-RU" dirty="0" err="1"/>
              <a:t>Python</a:t>
            </a:r>
            <a:r>
              <a:rPr lang="ru-RU" dirty="0"/>
              <a:t> для продвинутых специалистов.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Машинное обучение</a:t>
            </a:r>
            <a:r>
              <a:rPr lang="ru-RU" b="0" dirty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ru-RU" dirty="0"/>
              <a:t>Презентация к итоговой аттестационной работе.</a:t>
            </a:r>
          </a:p>
          <a:p>
            <a:r>
              <a:rPr lang="ru-RU" dirty="0" smtClean="0"/>
              <a:t>Модель по предсказанию аномалий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 smtClean="0"/>
              <a:t>Гузин</a:t>
            </a:r>
            <a:r>
              <a:rPr lang="ru-RU" dirty="0" smtClean="0"/>
              <a:t> Сергей Вадимович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+79262569556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Sergey.guzin@rt.ru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сервиса для обнаружения аномалий в временных рядах данных ИТ-систем</a:t>
            </a:r>
            <a:endParaRPr lang="ru-RU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Создать прототип сервиса для анализа временных рядов данных, который выявляет и отображает аномалии в работе современных ИТ-систем. </a:t>
            </a:r>
            <a:endParaRPr lang="ru-RU" sz="2400" dirty="0" smtClean="0"/>
          </a:p>
          <a:p>
            <a:r>
              <a:rPr lang="ru-RU" sz="2400" dirty="0" smtClean="0"/>
              <a:t>Система </a:t>
            </a:r>
            <a:r>
              <a:rPr lang="ru-RU" sz="2400" dirty="0"/>
              <a:t>должна оперативно распознавать отклонения от нормы, включая непредсказуемые колебания в поведении системы.</a:t>
            </a:r>
            <a:endParaRPr lang="ru-RU" sz="2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Задача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сервиса для обнаружения аномалий в временных рядах данных ИТ-систем</a:t>
            </a:r>
            <a:endParaRPr lang="ru-RU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714819"/>
            <a:ext cx="10524808" cy="4193063"/>
          </a:xfrm>
        </p:spPr>
        <p:txBody>
          <a:bodyPr>
            <a:normAutofit fontScale="55000" lnSpcReduction="20000"/>
          </a:bodyPr>
          <a:lstStyle/>
          <a:p>
            <a:r>
              <a:rPr lang="ru-RU" sz="2400" dirty="0" smtClean="0"/>
              <a:t>В результате работы был создан </a:t>
            </a:r>
            <a:r>
              <a:rPr lang="en-US" sz="2400" dirty="0" err="1" smtClean="0"/>
              <a:t>Streamlit</a:t>
            </a:r>
            <a:r>
              <a:rPr lang="ru-RU" sz="2400" dirty="0" smtClean="0"/>
              <a:t> интерфейс, в котором можно загружать данные с произвольным количеством метрик, анализировать их, загружать в БД, и находить аномалии используя </a:t>
            </a:r>
            <a:r>
              <a:rPr lang="en-US" sz="2400" dirty="0"/>
              <a:t>Isolation </a:t>
            </a:r>
            <a:r>
              <a:rPr lang="en-US" sz="2400" dirty="0" smtClean="0"/>
              <a:t>Forest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Всего 4 шага для анализа данных</a:t>
            </a:r>
            <a:endParaRPr lang="ru-RU" sz="2400" dirty="0"/>
          </a:p>
          <a:p>
            <a:r>
              <a:rPr lang="ru-RU" sz="2400" b="1" dirty="0"/>
              <a:t>Шаг 1: Подготовка данных</a:t>
            </a:r>
          </a:p>
          <a:p>
            <a:r>
              <a:rPr lang="ru-RU" sz="2400" dirty="0"/>
              <a:t>Убедитесь, что файл данных телеметрии содержит колонку </a:t>
            </a:r>
            <a:r>
              <a:rPr lang="ru-RU" sz="2400" dirty="0" err="1"/>
              <a:t>timestamp</a:t>
            </a:r>
            <a:r>
              <a:rPr lang="ru-RU" sz="2400" dirty="0"/>
              <a:t> и метрики.</a:t>
            </a:r>
          </a:p>
          <a:p>
            <a:r>
              <a:rPr lang="ru-RU" sz="2400" dirty="0"/>
              <a:t>Загружайте данные через веб-интерфейс или напрямую в базу данных.</a:t>
            </a:r>
          </a:p>
          <a:p>
            <a:r>
              <a:rPr lang="ru-RU" sz="2400" b="1" dirty="0"/>
              <a:t>Шаг 2: Обнаружение аномалий</a:t>
            </a:r>
          </a:p>
          <a:p>
            <a:r>
              <a:rPr lang="ru-RU" sz="2400" dirty="0"/>
              <a:t>Выберите метрики для анализа.</a:t>
            </a:r>
          </a:p>
          <a:p>
            <a:r>
              <a:rPr lang="ru-RU" sz="2400" dirty="0"/>
              <a:t>Настройте параметр </a:t>
            </a:r>
            <a:r>
              <a:rPr lang="ru-RU" sz="2400" dirty="0" err="1"/>
              <a:t>contamination</a:t>
            </a:r>
            <a:r>
              <a:rPr lang="ru-RU" sz="2400" dirty="0"/>
              <a:t> для модели </a:t>
            </a:r>
            <a:r>
              <a:rPr lang="ru-RU" sz="2400" dirty="0" err="1"/>
              <a:t>Isolation</a:t>
            </a:r>
            <a:r>
              <a:rPr lang="ru-RU" sz="2400" dirty="0"/>
              <a:t> </a:t>
            </a:r>
            <a:r>
              <a:rPr lang="ru-RU" sz="2400" dirty="0" err="1"/>
              <a:t>Forest</a:t>
            </a:r>
            <a:r>
              <a:rPr lang="ru-RU" sz="2400" dirty="0"/>
              <a:t>.</a:t>
            </a:r>
          </a:p>
          <a:p>
            <a:r>
              <a:rPr lang="ru-RU" sz="2400" dirty="0"/>
              <a:t>При необходимости, протестируйте различные модели и выберите наиболее подходящую.</a:t>
            </a:r>
          </a:p>
          <a:p>
            <a:r>
              <a:rPr lang="ru-RU" sz="2400" b="1" dirty="0"/>
              <a:t>Шаг 3: Визуализация результатов</a:t>
            </a:r>
          </a:p>
          <a:p>
            <a:r>
              <a:rPr lang="ru-RU" sz="2400" dirty="0"/>
              <a:t>Проверьте корректность отображения временных рядов и аномалий.</a:t>
            </a:r>
          </a:p>
          <a:p>
            <a:r>
              <a:rPr lang="ru-RU" sz="2400" dirty="0"/>
              <a:t>Убедитесь, что отчеты содержат все необходимые данные.</a:t>
            </a:r>
          </a:p>
          <a:p>
            <a:r>
              <a:rPr lang="ru-RU" sz="2400" b="1" dirty="0"/>
              <a:t>Шаг 4: Скачивание и проверка отчетов</a:t>
            </a:r>
          </a:p>
          <a:p>
            <a:r>
              <a:rPr lang="ru-RU" sz="2400" dirty="0"/>
              <a:t>Скачайте отчет о аномалиях и проверьте его содержание.</a:t>
            </a:r>
          </a:p>
          <a:p>
            <a:r>
              <a:rPr lang="ru-RU" sz="2400" dirty="0"/>
              <a:t>Убедитесь, что в отчете присутствуют временные метки и типы аномалий.</a:t>
            </a:r>
            <a:endParaRPr lang="ru-RU" sz="24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Решение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5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433" y="3736286"/>
            <a:ext cx="10777767" cy="824820"/>
          </a:xfrm>
        </p:spPr>
        <p:txBody>
          <a:bodyPr/>
          <a:lstStyle/>
          <a:p>
            <a:r>
              <a:rPr lang="ru-RU" dirty="0" smtClean="0"/>
              <a:t>Всего 1 команда для запуска всех компонентов проекта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4434" y="4673600"/>
            <a:ext cx="10676166" cy="1375965"/>
          </a:xfrm>
        </p:spPr>
        <p:txBody>
          <a:bodyPr>
            <a:normAutofit/>
          </a:bodyPr>
          <a:lstStyle/>
          <a:p>
            <a:r>
              <a:rPr lang="ru-RU" sz="2800" dirty="0" err="1"/>
              <a:t>docker-compose</a:t>
            </a:r>
            <a:r>
              <a:rPr lang="ru-RU" sz="2800" dirty="0"/>
              <a:t> </a:t>
            </a:r>
            <a:r>
              <a:rPr lang="ru-RU" sz="2800" dirty="0" err="1"/>
              <a:t>up</a:t>
            </a:r>
            <a:r>
              <a:rPr lang="ru-RU" sz="2800" dirty="0"/>
              <a:t> --</a:t>
            </a:r>
            <a:r>
              <a:rPr lang="ru-RU" sz="2800" dirty="0" err="1"/>
              <a:t>build</a:t>
            </a:r>
            <a:endParaRPr lang="ru-RU" sz="2800" dirty="0"/>
          </a:p>
          <a:p>
            <a:r>
              <a:rPr lang="ru-RU" sz="1800" dirty="0"/>
              <a:t>Приложение будет доступно на http://localhost:8501, а </a:t>
            </a:r>
            <a:r>
              <a:rPr lang="ru-RU" sz="1800" dirty="0" err="1"/>
              <a:t>PostgreSQL</a:t>
            </a:r>
            <a:r>
              <a:rPr lang="ru-RU" sz="1800" dirty="0"/>
              <a:t> на порту 5432.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/>
              <a:t>Подготовка и загрузка данных </a:t>
            </a:r>
            <a:r>
              <a:rPr lang="ru-RU" b="1" dirty="0"/>
              <a:t>данных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11674" b="7709"/>
          <a:stretch/>
        </p:blipFill>
        <p:spPr>
          <a:xfrm>
            <a:off x="749725" y="1361934"/>
            <a:ext cx="1064455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/>
              <a:t>Просмотр и анализ данных 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12179"/>
          <a:stretch/>
        </p:blipFill>
        <p:spPr>
          <a:xfrm>
            <a:off x="474977" y="1247775"/>
            <a:ext cx="10878823" cy="51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/>
              <a:t>Обнаружение аномалий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2051"/>
          <a:stretch/>
        </p:blipFill>
        <p:spPr>
          <a:xfrm>
            <a:off x="474976" y="1119107"/>
            <a:ext cx="11285223" cy="53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/>
              <a:t>Выгрузка отчета по обнаруженным аномалиям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1795"/>
          <a:stretch/>
        </p:blipFill>
        <p:spPr>
          <a:xfrm>
            <a:off x="698500" y="1253630"/>
            <a:ext cx="10693400" cy="51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016001"/>
            <a:ext cx="10524808" cy="4891882"/>
          </a:xfrm>
        </p:spPr>
        <p:txBody>
          <a:bodyPr>
            <a:normAutofit fontScale="85000" lnSpcReduction="20000"/>
          </a:bodyPr>
          <a:lstStyle/>
          <a:p>
            <a:r>
              <a:rPr lang="ru-RU" sz="2400" dirty="0" smtClean="0"/>
              <a:t>Мы получили сервис для запуска которого достаточно выполнить команду </a:t>
            </a:r>
          </a:p>
          <a:p>
            <a:r>
              <a:rPr lang="ru-RU" sz="3600" dirty="0" err="1"/>
              <a:t>docker-compose</a:t>
            </a:r>
            <a:r>
              <a:rPr lang="ru-RU" sz="3600" dirty="0"/>
              <a:t> </a:t>
            </a:r>
            <a:r>
              <a:rPr lang="ru-RU" sz="3600" dirty="0" err="1"/>
              <a:t>up</a:t>
            </a:r>
            <a:r>
              <a:rPr lang="ru-RU" sz="3600" dirty="0"/>
              <a:t> --</a:t>
            </a:r>
            <a:r>
              <a:rPr lang="ru-RU" sz="3600" dirty="0" err="1"/>
              <a:t>build</a:t>
            </a:r>
            <a:endParaRPr lang="ru-RU" sz="3600" dirty="0"/>
          </a:p>
          <a:p>
            <a:r>
              <a:rPr lang="ru-RU" sz="2400" dirty="0"/>
              <a:t>Приложение будет доступно на http://localhost:8501, а </a:t>
            </a:r>
            <a:r>
              <a:rPr lang="ru-RU" sz="2400" dirty="0" err="1"/>
              <a:t>PostgreSQL</a:t>
            </a:r>
            <a:r>
              <a:rPr lang="ru-RU" sz="2400" dirty="0"/>
              <a:t> на порту 5432</a:t>
            </a:r>
            <a:r>
              <a:rPr lang="ru-RU" sz="2400" dirty="0" smtClean="0"/>
              <a:t>. Так же доступен </a:t>
            </a:r>
            <a:r>
              <a:rPr lang="en-US" sz="2400" dirty="0" err="1" smtClean="0"/>
              <a:t>PGAdmin</a:t>
            </a:r>
            <a:r>
              <a:rPr lang="en-US" sz="2400" dirty="0" smtClean="0"/>
              <a:t> </a:t>
            </a:r>
            <a:r>
              <a:rPr lang="ru-RU" sz="2400" dirty="0" smtClean="0"/>
              <a:t>на порту 5050</a:t>
            </a:r>
          </a:p>
          <a:p>
            <a:r>
              <a:rPr lang="ru-RU" sz="2400" dirty="0"/>
              <a:t>Конфигурация подключения к </a:t>
            </a:r>
            <a:r>
              <a:rPr lang="en-US" sz="2400" dirty="0"/>
              <a:t>PostgreSQL</a:t>
            </a:r>
          </a:p>
          <a:p>
            <a:r>
              <a:rPr lang="en-US" sz="1700" dirty="0"/>
              <a:t>DB_CONFIG = {</a:t>
            </a:r>
          </a:p>
          <a:p>
            <a:r>
              <a:rPr lang="en-US" sz="1700" dirty="0"/>
              <a:t>    'user': '</a:t>
            </a:r>
            <a:r>
              <a:rPr lang="en-US" sz="1700" dirty="0" err="1"/>
              <a:t>anomaly_user</a:t>
            </a:r>
            <a:r>
              <a:rPr lang="en-US" sz="1700" dirty="0"/>
              <a:t>',</a:t>
            </a:r>
          </a:p>
          <a:p>
            <a:r>
              <a:rPr lang="en-US" sz="1700" dirty="0"/>
              <a:t>    'password': 'password123',</a:t>
            </a:r>
          </a:p>
          <a:p>
            <a:r>
              <a:rPr lang="en-US" sz="1700" dirty="0"/>
              <a:t>    'host': '</a:t>
            </a:r>
            <a:r>
              <a:rPr lang="en-US" sz="1700" dirty="0" err="1"/>
              <a:t>postgres_container</a:t>
            </a:r>
            <a:r>
              <a:rPr lang="en-US" sz="1700" dirty="0"/>
              <a:t>',</a:t>
            </a:r>
          </a:p>
          <a:p>
            <a:r>
              <a:rPr lang="en-US" sz="1700" dirty="0"/>
              <a:t>    'port': '5432',</a:t>
            </a:r>
          </a:p>
          <a:p>
            <a:r>
              <a:rPr lang="en-US" sz="1700" dirty="0"/>
              <a:t>    'database': '</a:t>
            </a:r>
            <a:r>
              <a:rPr lang="en-US" sz="1700" dirty="0" err="1"/>
              <a:t>anomaly_db</a:t>
            </a:r>
            <a:r>
              <a:rPr lang="en-US" sz="1700" dirty="0"/>
              <a:t>'</a:t>
            </a:r>
          </a:p>
          <a:p>
            <a:r>
              <a:rPr lang="en-US" sz="1700" dirty="0"/>
              <a:t>}</a:t>
            </a:r>
            <a:endParaRPr lang="ru-RU" sz="1700" dirty="0" smtClean="0"/>
          </a:p>
          <a:p>
            <a:r>
              <a:rPr lang="ru-RU" sz="2600" dirty="0" smtClean="0"/>
              <a:t>Если </a:t>
            </a:r>
            <a:r>
              <a:rPr lang="ru-RU" sz="2600" dirty="0"/>
              <a:t>мы хотим использовать </a:t>
            </a:r>
            <a:r>
              <a:rPr lang="ru-RU" sz="2600" dirty="0" err="1"/>
              <a:t>датасет</a:t>
            </a:r>
            <a:r>
              <a:rPr lang="ru-RU" sz="2600" dirty="0"/>
              <a:t> </a:t>
            </a:r>
            <a:r>
              <a:rPr lang="ru-RU" sz="2600" dirty="0"/>
              <a:t>SKAB </a:t>
            </a:r>
            <a:r>
              <a:rPr lang="ru-RU" sz="2600" dirty="0"/>
              <a:t> </a:t>
            </a:r>
            <a:r>
              <a:rPr lang="ru-RU" sz="2600" dirty="0" smtClean="0"/>
              <a:t>нужно использовать скрипт </a:t>
            </a:r>
            <a:endParaRPr lang="en-US" sz="2600" dirty="0" smtClean="0"/>
          </a:p>
          <a:p>
            <a:r>
              <a:rPr lang="en-US" sz="2600" dirty="0" err="1" smtClean="0"/>
              <a:t>transform.ipynb</a:t>
            </a:r>
            <a:endParaRPr lang="ru-RU" sz="26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90534" y="508319"/>
            <a:ext cx="10515600" cy="355600"/>
          </a:xfrm>
        </p:spPr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2633</TotalTime>
  <Words>343</Words>
  <Application>Microsoft Office PowerPoint</Application>
  <PresentationFormat>Широкоэкранный</PresentationFormat>
  <Paragraphs>49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Montserrat</vt:lpstr>
      <vt:lpstr>Arial</vt:lpstr>
      <vt:lpstr>Montserrat Medium</vt:lpstr>
      <vt:lpstr>Обложка</vt:lpstr>
      <vt:lpstr>Разделяющие слайды</vt:lpstr>
      <vt:lpstr>Внутренние слайды</vt:lpstr>
      <vt:lpstr>«Python для продвинутых специалистов.  Машинное обучение»</vt:lpstr>
      <vt:lpstr>Прототип сервиса для обнаружения аномалий в временных рядах данных ИТ-систем</vt:lpstr>
      <vt:lpstr>Прототип сервиса для обнаружения аномалий в временных рядах данных ИТ-систем</vt:lpstr>
      <vt:lpstr>Всего 1 команда для запуска всех компонентов проекта</vt:lpstr>
      <vt:lpstr>Подготовка и загрузка данных данных</vt:lpstr>
      <vt:lpstr>Просмотр и анализ данных </vt:lpstr>
      <vt:lpstr>Обнаружение аномалий</vt:lpstr>
      <vt:lpstr>Выгрузка отчета по обнаруженным аномалиям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Дом</cp:lastModifiedBy>
  <cp:revision>89</cp:revision>
  <dcterms:created xsi:type="dcterms:W3CDTF">2023-09-20T07:01:25Z</dcterms:created>
  <dcterms:modified xsi:type="dcterms:W3CDTF">2024-10-06T14:52:50Z</dcterms:modified>
</cp:coreProperties>
</file>